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85" r:id="rId5"/>
    <p:sldId id="262" r:id="rId6"/>
    <p:sldId id="315" r:id="rId7"/>
    <p:sldId id="309" r:id="rId8"/>
    <p:sldId id="310" r:id="rId9"/>
    <p:sldId id="311" r:id="rId10"/>
    <p:sldId id="312" r:id="rId11"/>
    <p:sldId id="313" r:id="rId12"/>
    <p:sldId id="266" r:id="rId13"/>
    <p:sldId id="277" r:id="rId14"/>
    <p:sldId id="282" r:id="rId15"/>
    <p:sldId id="283" r:id="rId16"/>
    <p:sldId id="314" r:id="rId17"/>
    <p:sldId id="316" r:id="rId18"/>
    <p:sldId id="320" r:id="rId19"/>
    <p:sldId id="295" r:id="rId20"/>
    <p:sldId id="299" r:id="rId21"/>
    <p:sldId id="297" r:id="rId22"/>
    <p:sldId id="305" r:id="rId23"/>
    <p:sldId id="382" r:id="rId24"/>
    <p:sldId id="383" r:id="rId25"/>
    <p:sldId id="384" r:id="rId26"/>
    <p:sldId id="385" r:id="rId27"/>
    <p:sldId id="386" r:id="rId28"/>
    <p:sldId id="353" r:id="rId29"/>
    <p:sldId id="387" r:id="rId30"/>
    <p:sldId id="388" r:id="rId31"/>
    <p:sldId id="288" r:id="rId32"/>
    <p:sldId id="300" r:id="rId33"/>
    <p:sldId id="301" r:id="rId34"/>
    <p:sldId id="302" r:id="rId35"/>
    <p:sldId id="303" r:id="rId36"/>
    <p:sldId id="304" r:id="rId37"/>
    <p:sldId id="317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19" r:id="rId49"/>
    <p:sldId id="321" r:id="rId50"/>
    <p:sldId id="351" r:id="rId51"/>
    <p:sldId id="352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75" r:id="rId63"/>
    <p:sldId id="376" r:id="rId64"/>
    <p:sldId id="377" r:id="rId65"/>
    <p:sldId id="378" r:id="rId66"/>
    <p:sldId id="379" r:id="rId67"/>
    <p:sldId id="368" r:id="rId68"/>
    <p:sldId id="372" r:id="rId69"/>
    <p:sldId id="365" r:id="rId70"/>
    <p:sldId id="373" r:id="rId71"/>
    <p:sldId id="370" r:id="rId72"/>
    <p:sldId id="371" r:id="rId73"/>
    <p:sldId id="374" r:id="rId74"/>
    <p:sldId id="369" r:id="rId75"/>
    <p:sldId id="380" r:id="rId76"/>
    <p:sldId id="381" r:id="rId77"/>
    <p:sldId id="366" r:id="rId78"/>
    <p:sldId id="367" r:id="rId79"/>
    <p:sldId id="280" r:id="rId80"/>
  </p:sldIdLst>
  <p:sldSz cx="12192000" cy="6858000"/>
  <p:notesSz cx="6858000" cy="9144000"/>
  <p:embeddedFontLst>
    <p:embeddedFont>
      <p:font typeface="210 맨발의청춘 B" panose="02020603020101020101" pitchFamily="18" charset="-127"/>
      <p:regular r:id="rId82"/>
    </p:embeddedFont>
    <p:embeddedFont>
      <p:font typeface="210 맨발의청춘 L" panose="02020603020101020101" pitchFamily="18" charset="-127"/>
      <p:regular r:id="rId83"/>
    </p:embeddedFont>
    <p:embeddedFont>
      <p:font typeface="210 맨발의청춘 R" panose="02020603020101020101" pitchFamily="18" charset="-127"/>
      <p:regular r:id="rId84"/>
    </p:embeddedFont>
    <p:embeddedFont>
      <p:font typeface="맑은 고딕" panose="020B0503020000020004" pitchFamily="50" charset="-127"/>
      <p:regular r:id="rId85"/>
      <p:bold r:id="rId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EB4E4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72" autoAdjust="0"/>
    <p:restoredTop sz="96383" autoAdjust="0"/>
  </p:normalViewPr>
  <p:slideViewPr>
    <p:cSldViewPr snapToGrid="0" showGuides="1">
      <p:cViewPr varScale="1">
        <p:scale>
          <a:sx n="58" d="100"/>
          <a:sy n="58" d="100"/>
        </p:scale>
        <p:origin x="90" y="13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FAC79-54A3-4761-97DD-3EBC9152D431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85AF2-28B3-4FDF-961F-6813BDD2D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72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F242-5D43-4116-B02E-8FCDBC6C6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F1321C-5F40-48CB-8E6E-9A5734CDA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1EA6C-0C01-4C63-A709-0713FEE0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D76A2-574C-465D-8FBF-A8836838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8252F-7158-4457-94A9-D059E304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1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5107F-1405-452E-9C3A-B880D794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D687A-9BFB-4795-8E29-76839592D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C8C0B-D08F-4A6E-A527-7A295B04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9B1040-E1B8-4FB5-9ACA-79B699EE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3E867-7241-479A-B969-0F6F4E41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3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C178DD-7372-42E9-8A80-D26858646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E51E17-0363-4191-AC04-7D4711243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A7E2E-5F70-4FCA-B363-218D56FB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5FBF2-54E7-4D0B-B849-4AD27F9E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F44F5-9AD0-4C7D-BF6F-F78A9708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8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7B200-813D-4F69-8697-A559EADA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6DF77-57FE-416B-884B-811A33FBD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4594D-FE9D-482E-9AFA-BFA26D168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92133-23BF-40F6-BB90-99F50352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6D318-05EE-4AA9-A1B8-2F91AD96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3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01B61-D2E4-44CC-8BD0-509A9433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0D9A8-5BC2-422C-913C-61E44F783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F829AB-8B33-42AD-9FD3-B6E151A5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4983A-129E-4AA3-835B-003F7ED1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5183C-73F2-4D64-BF41-3A23ED85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1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90DD-3222-4F63-941C-C478528A0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EF0EF-9A17-4367-895B-CFB67CCB9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3B7E7F-9755-4CB8-AA88-6F83D5B1C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0B7FD7-E8F9-48F5-ACA6-77841082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61CDCA-76C8-4D7C-9EF5-E1483CDC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17F4F-7D6B-474D-884E-3FE15C20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4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4691E-88D9-446B-9D83-736667E1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2BF1-CE65-4D76-8F02-B80C656C4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CEF24-3008-4916-B142-827F66A23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946FB7-94C5-4752-BD16-A656C768B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76E387-1CE0-455A-B664-0DD0252D1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F694FF-620A-4C75-AD87-3EF8B24D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0B9818-82C1-4B64-AD2D-AD800DA7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7982C0-82BD-466D-81BA-0875C19B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C088F-65CC-49E8-AB74-FB878837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639E2-256E-45B2-A4C6-C3B065C1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F6FF9B-23F9-4F14-9711-FE714508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FA91EC-F346-4102-A72C-64B179DD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1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0EBA3B-BF67-4FF4-BADB-2AE8FA7E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88F359-F48F-404F-9BC2-964D48C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4F70E8-EA4F-4C69-BB85-DDA3F06F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6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56D17-4D27-4185-A563-5D37EC3F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E622F-84E0-4C03-A95E-9F0E6BBAC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BEB35-F551-421D-826E-DCD8DF8E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87329E-1AFD-4475-96D2-5084BCA3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C0D708-9864-43EF-B302-24D1A906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E7096-EAD1-496A-9A08-E0371BA2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72442-015E-4595-86BC-C0CFE0C6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05A43-6910-4E47-B722-84B50CD48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416D0F-6F4B-4323-B8E4-871EE326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5D093-5A0F-40EC-900A-15D0C70E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97A01-18A8-4C3F-9E22-0B80C54C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9A73C4-6ADF-45BE-8B85-A4C07832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7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1D6078-2061-401A-8B76-B0679A15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573BF-2EFA-4AB7-97AC-3C9458299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3FB25-73F2-4F44-9820-15C00972E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7019D-BA22-4321-88D6-6DDC626545A9}" type="datetimeFigureOut">
              <a:rPr lang="ko-KR" altLang="en-US" smtClean="0"/>
              <a:t>19. 12. 13. Fri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0ED61-1573-42F8-A741-A6509B24F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2B958-EB14-4370-A8EA-209C0441B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4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f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4885391-EADF-4941-8E7E-636866F741AB}"/>
              </a:ext>
            </a:extLst>
          </p:cNvPr>
          <p:cNvSpPr/>
          <p:nvPr/>
        </p:nvSpPr>
        <p:spPr>
          <a:xfrm>
            <a:off x="3713871" y="2377440"/>
            <a:ext cx="4557932" cy="1941342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E3CC-5C97-46A4-A1E5-9ECA916411A4}"/>
              </a:ext>
            </a:extLst>
          </p:cNvPr>
          <p:cNvSpPr txBox="1"/>
          <p:nvPr/>
        </p:nvSpPr>
        <p:spPr>
          <a:xfrm rot="16200000">
            <a:off x="4664483" y="3034499"/>
            <a:ext cx="14045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ANY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DA831-D666-495C-9382-B013FBCC553A}"/>
              </a:ext>
            </a:extLst>
          </p:cNvPr>
          <p:cNvSpPr txBox="1"/>
          <p:nvPr/>
        </p:nvSpPr>
        <p:spPr>
          <a:xfrm>
            <a:off x="9797724" y="5256222"/>
            <a:ext cx="2010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1560058 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황주호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1560050 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전진원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1560008 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김성준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19F44-5CFD-4ABF-82C2-4AE3A117C867}"/>
              </a:ext>
            </a:extLst>
          </p:cNvPr>
          <p:cNvSpPr txBox="1"/>
          <p:nvPr/>
        </p:nvSpPr>
        <p:spPr>
          <a:xfrm>
            <a:off x="5588726" y="2767279"/>
            <a:ext cx="2217274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TIME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05264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345750" y="2215485"/>
            <a:ext cx="4050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자전거 등의 유산소 활동을 관리 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친구들과 경쟁을 할 수 있는 기능을 제공한다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목표를 설정하여 운동의 동기부여를 받는다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733452" y="14482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00032" y="1397466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300032" y="5043779"/>
            <a:ext cx="38506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근력 운동을 알려주지 않는다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맞춤형 트레이닝 기능이 없다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733452" y="4270489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00032" y="4219689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</a:t>
            </a:r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점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D7DF59-20F2-4C87-AB74-ADE8C73E416D}"/>
              </a:ext>
            </a:extLst>
          </p:cNvPr>
          <p:cNvSpPr/>
          <p:nvPr/>
        </p:nvSpPr>
        <p:spPr>
          <a:xfrm>
            <a:off x="3261555" y="673240"/>
            <a:ext cx="326082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en-US" altLang="ko-KR" dirty="0"/>
              <a:t>Samsung Health(</a:t>
            </a:r>
            <a:r>
              <a:rPr lang="ko-KR" altLang="en-US" dirty="0"/>
              <a:t>삼성 헬스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1768998" y="561484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Samsung Health(</a:t>
            </a:r>
            <a:r>
              <a:rPr lang="ko-KR" altLang="en-US" dirty="0"/>
              <a:t>삼성 헬스</a:t>
            </a:r>
            <a:r>
              <a:rPr lang="en-US" altLang="ko-KR" dirty="0"/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61" y="1920686"/>
            <a:ext cx="3056048" cy="30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5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67431" y="148339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34011" y="1432596"/>
            <a:ext cx="3326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기본 기능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843350" y="4943717"/>
            <a:ext cx="7550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근력 운동 부분이 없어 본인이 원하는 부위의 운동을 알려주지 않는다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67431" y="430070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34011" y="4249906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보완 사항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843351" y="2114424"/>
            <a:ext cx="385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자전거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친구들과 경쟁 기능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목표를 설정하여 동기부여를 받을 수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725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14" y="1863436"/>
            <a:ext cx="3512128" cy="351212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22B25CB-4C4B-4E6E-A53E-48F86F48A349}"/>
              </a:ext>
            </a:extLst>
          </p:cNvPr>
          <p:cNvGrpSpPr/>
          <p:nvPr/>
        </p:nvGrpSpPr>
        <p:grpSpPr>
          <a:xfrm>
            <a:off x="719059" y="1814643"/>
            <a:ext cx="5163422" cy="3732868"/>
            <a:chOff x="719059" y="1814643"/>
            <a:chExt cx="5163422" cy="373286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59" y="1814643"/>
              <a:ext cx="1724785" cy="373286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96" y="1814643"/>
              <a:ext cx="1724785" cy="373286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222" y="1814643"/>
              <a:ext cx="1724785" cy="373286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2108640" y="5738614"/>
            <a:ext cx="23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Nike Training Club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1700579"/>
            <a:ext cx="4193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언제 어디서든 운동을 즐길 수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맞춤형 운동 추천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유연한 개별 맞춤형 트레이닝 플랜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선수가 등록한 운동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기록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난이도 및 수준별 운동 제공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90965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858854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79" y="4522802"/>
            <a:ext cx="4604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러닝 기록은 별도의 앱이 따로 필요하다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실수로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종료 시 오늘의 운동 이어가기가 불가능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3731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3681077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</a:t>
            </a:r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점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6B093D-1956-459A-BC2D-3396030DD0BB}"/>
              </a:ext>
            </a:extLst>
          </p:cNvPr>
          <p:cNvSpPr/>
          <p:nvPr/>
        </p:nvSpPr>
        <p:spPr>
          <a:xfrm>
            <a:off x="3261555" y="673240"/>
            <a:ext cx="2517805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Nike Training Club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19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75820" y="1186903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42400" y="1136103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기본 기능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5016398"/>
            <a:ext cx="77818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러닝 기록은 별도의 앱이 따로 필요하지만 이를 하나의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어플에서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가능하게 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실수로 어플리케이션을 종료 해도 하던 운동을 계속 이어갈 수 있게 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75820" y="446848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42400" y="4417686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보완 사항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1852528"/>
            <a:ext cx="8415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언제 어디서든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어플만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실행 시키면 운동을 할 수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맞춤형 운동 추천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유연한 개별 맞춤형 트레이닝 플랜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기록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난이도 및 수준별 운동 제공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61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65" y="1723204"/>
            <a:ext cx="3749734" cy="374973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22B25CB-4C4B-4E6E-A53E-48F86F48A349}"/>
              </a:ext>
            </a:extLst>
          </p:cNvPr>
          <p:cNvGrpSpPr/>
          <p:nvPr/>
        </p:nvGrpSpPr>
        <p:grpSpPr>
          <a:xfrm>
            <a:off x="719059" y="1814643"/>
            <a:ext cx="5163421" cy="3732868"/>
            <a:chOff x="719059" y="1814643"/>
            <a:chExt cx="5163421" cy="373286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059" y="1814643"/>
              <a:ext cx="1724784" cy="373286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96" y="1814643"/>
              <a:ext cx="1724784" cy="373286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222" y="1814643"/>
              <a:ext cx="1724784" cy="373286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2280568" y="5840181"/>
            <a:ext cx="15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PUMATRAC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1676873"/>
            <a:ext cx="4492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맞춤형 러닝 및 트레이닝 컨텐츠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복싱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발레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요가 등 다양한 운동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경쟁을 통한 동기 부여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푸마 글로벌 운동 선수와의 운동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90965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858854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1" y="4366895"/>
            <a:ext cx="449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주로 고강도 근력 운동 및 선수용 러닝 위주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사용자의 운동 기록이 운동 별로 나뉘어져 있다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3731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3681077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</a:t>
            </a:r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점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261555" y="673240"/>
            <a:ext cx="1717586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PUMATRAC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9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75820" y="1186903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42400" y="1136103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기본 기능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4921992"/>
            <a:ext cx="77818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주로 고강도 근력 운동 및 선수용 러닝 위주로 되어 있어 누구나 사용 가능하게 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사용자의 운동 기록이 운동 별로 나뉘어져 있어 이를 통합한다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75820" y="4374080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42400" y="4323280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보완 사항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1852528"/>
            <a:ext cx="8415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맞춤형 러닝 및 트레이닝 컨텐츠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복싱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발레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요가 등 다양한 운동 제공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 또는 다른 사람과의 경쟁을 통한 동기 부여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푸마 글로벌 운동 선수와의 운동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다양한 컨텐츠로 동기 부여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36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75820" y="204954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42400" y="1998744"/>
            <a:ext cx="2223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기능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2896323"/>
            <a:ext cx="84156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근력운동 순서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종류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운동을 기록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걷거나 달린 거리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운동을 한 날짜 기록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난이도 별 운동 안내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친구들과의 경쟁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공유를 통해 동기부여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목적을 설정하여 동기부여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운동의 정보를 안내 및 공유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417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261555" y="673240"/>
            <a:ext cx="121860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정리</a:t>
            </a:r>
          </a:p>
        </p:txBody>
      </p:sp>
    </p:spTree>
    <p:extLst>
      <p:ext uri="{BB962C8B-B14F-4D97-AF65-F5344CB8AC3E}">
        <p14:creationId xmlns:p14="http://schemas.microsoft.com/office/powerpoint/2010/main" val="90676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71599" y="1604513"/>
            <a:ext cx="9342408" cy="351957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87095" y="2979580"/>
            <a:ext cx="2911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  <a:endParaRPr lang="ko-KR" altLang="en-US" sz="44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52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2729637"/>
            <a:ext cx="453243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리뷰 분석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설문조사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인터뷰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개요</a:t>
            </a:r>
            <a:endParaRPr lang="ko-KR" altLang="en-US" sz="2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385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03A26B-75AF-4033-912A-FBA8B22FE398}"/>
              </a:ext>
            </a:extLst>
          </p:cNvPr>
          <p:cNvSpPr/>
          <p:nvPr/>
        </p:nvSpPr>
        <p:spPr>
          <a:xfrm>
            <a:off x="3261555" y="673240"/>
            <a:ext cx="76815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B9E5A6-0010-4901-9158-EDF6DE32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88" y="1912622"/>
            <a:ext cx="3032755" cy="30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3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03763" y="2092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70343" y="2042077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사용자 리뷰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79683" y="2644344"/>
            <a:ext cx="41618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기록이 정확해서 좋다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첼린지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제공 등으로 동기부여가 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자전거 이용자는 사용하기 불편하다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날짜 별 기록이 되어서 좋다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655787-C050-48F8-8215-22BEDB7A6738}"/>
              </a:ext>
            </a:extLst>
          </p:cNvPr>
          <p:cNvSpPr/>
          <p:nvPr/>
        </p:nvSpPr>
        <p:spPr>
          <a:xfrm>
            <a:off x="3886947" y="764679"/>
            <a:ext cx="1322798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리뷰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1373245" y="5459058"/>
            <a:ext cx="363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adidas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Training by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Runtastic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8232" t="43775" r="1905" b="46860"/>
          <a:stretch/>
        </p:blipFill>
        <p:spPr>
          <a:xfrm>
            <a:off x="871680" y="1859339"/>
            <a:ext cx="4671050" cy="13234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0" y="3136473"/>
            <a:ext cx="4725854" cy="7716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1" y="3935226"/>
            <a:ext cx="4720167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1D4249-5A1C-4398-9C54-7226D124C41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EB15E-6D5E-47E9-A0F1-49CE3D5578DD}"/>
              </a:ext>
            </a:extLst>
          </p:cNvPr>
          <p:cNvSpPr/>
          <p:nvPr/>
        </p:nvSpPr>
        <p:spPr>
          <a:xfrm>
            <a:off x="816876" y="487680"/>
            <a:ext cx="101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목차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CF6102-3F0B-4B9D-A90C-A893A267C908}"/>
              </a:ext>
            </a:extLst>
          </p:cNvPr>
          <p:cNvGrpSpPr/>
          <p:nvPr/>
        </p:nvGrpSpPr>
        <p:grpSpPr>
          <a:xfrm>
            <a:off x="1107659" y="1896902"/>
            <a:ext cx="1400575" cy="1532098"/>
            <a:chOff x="1831897" y="2311400"/>
            <a:chExt cx="1400575" cy="153209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A62D7F4-0E95-4208-A698-8FD30A08CA24}"/>
                </a:ext>
              </a:extLst>
            </p:cNvPr>
            <p:cNvSpPr/>
            <p:nvPr/>
          </p:nvSpPr>
          <p:spPr>
            <a:xfrm>
              <a:off x="1831897" y="23114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526F7E2-1B07-4C7A-BDDD-0039CB064AAB}"/>
                </a:ext>
              </a:extLst>
            </p:cNvPr>
            <p:cNvSpPr/>
            <p:nvPr/>
          </p:nvSpPr>
          <p:spPr>
            <a:xfrm rot="2304917">
              <a:off x="2051262" y="27258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7A4B09-F30B-44D8-8457-07DBBA5EB3EF}"/>
              </a:ext>
            </a:extLst>
          </p:cNvPr>
          <p:cNvGrpSpPr/>
          <p:nvPr/>
        </p:nvGrpSpPr>
        <p:grpSpPr>
          <a:xfrm>
            <a:off x="3299532" y="1896902"/>
            <a:ext cx="1400575" cy="1532098"/>
            <a:chOff x="1984297" y="2463800"/>
            <a:chExt cx="1400575" cy="153209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D52EBE0-3AF6-4704-9C07-DA570C270022}"/>
                </a:ext>
              </a:extLst>
            </p:cNvPr>
            <p:cNvSpPr/>
            <p:nvPr/>
          </p:nvSpPr>
          <p:spPr>
            <a:xfrm>
              <a:off x="1984297" y="24638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2B233D9-9519-4DB6-864C-23C702C5C9D8}"/>
                </a:ext>
              </a:extLst>
            </p:cNvPr>
            <p:cNvSpPr/>
            <p:nvPr/>
          </p:nvSpPr>
          <p:spPr>
            <a:xfrm rot="2304917">
              <a:off x="2203662" y="28782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2F7D6F-8BDE-4A9F-8306-EA674B9ADA2D}"/>
              </a:ext>
            </a:extLst>
          </p:cNvPr>
          <p:cNvGrpSpPr/>
          <p:nvPr/>
        </p:nvGrpSpPr>
        <p:grpSpPr>
          <a:xfrm>
            <a:off x="5473994" y="1896902"/>
            <a:ext cx="1400575" cy="1532098"/>
            <a:chOff x="5390460" y="2523544"/>
            <a:chExt cx="1400575" cy="153209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9F779D8-CF5F-479D-98A4-4EA903AF09B7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8579B3B-EDF8-47A1-892E-E3DFA828CA96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9283BD-3A0E-4167-B337-1A93D8D84A20}"/>
              </a:ext>
            </a:extLst>
          </p:cNvPr>
          <p:cNvGrpSpPr/>
          <p:nvPr/>
        </p:nvGrpSpPr>
        <p:grpSpPr>
          <a:xfrm>
            <a:off x="7640441" y="1896902"/>
            <a:ext cx="1400575" cy="1532098"/>
            <a:chOff x="5390460" y="2523544"/>
            <a:chExt cx="1400575" cy="153209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5E593-0A7A-4C17-BB86-EEC3C8526C51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1259083-3322-4544-BB76-C94DE5139AAF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E2CE54E-17B9-48A4-A5EA-9E5AF0D200D9}"/>
              </a:ext>
            </a:extLst>
          </p:cNvPr>
          <p:cNvSpPr txBox="1"/>
          <p:nvPr/>
        </p:nvSpPr>
        <p:spPr>
          <a:xfrm>
            <a:off x="1689842" y="2465862"/>
            <a:ext cx="455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04EAC0-E071-4AAF-B4BD-33FF654353E6}"/>
              </a:ext>
            </a:extLst>
          </p:cNvPr>
          <p:cNvSpPr txBox="1"/>
          <p:nvPr/>
        </p:nvSpPr>
        <p:spPr>
          <a:xfrm>
            <a:off x="3881715" y="2454999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DD131C-68E4-439C-B747-BFAFA5B03545}"/>
              </a:ext>
            </a:extLst>
          </p:cNvPr>
          <p:cNvSpPr txBox="1"/>
          <p:nvPr/>
        </p:nvSpPr>
        <p:spPr>
          <a:xfrm>
            <a:off x="6051565" y="2465862"/>
            <a:ext cx="551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5F938F-94B2-4AB9-B49E-3FD6032AB416}"/>
              </a:ext>
            </a:extLst>
          </p:cNvPr>
          <p:cNvSpPr txBox="1"/>
          <p:nvPr/>
        </p:nvSpPr>
        <p:spPr>
          <a:xfrm>
            <a:off x="8200293" y="2454998"/>
            <a:ext cx="551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4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7406A6-246F-40B9-92C3-6AF2A143BA6A}"/>
              </a:ext>
            </a:extLst>
          </p:cNvPr>
          <p:cNvSpPr/>
          <p:nvPr/>
        </p:nvSpPr>
        <p:spPr>
          <a:xfrm>
            <a:off x="1128542" y="3343047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백그라운드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1B74D4-143C-4054-85C1-08E3CE2061AF}"/>
              </a:ext>
            </a:extLst>
          </p:cNvPr>
          <p:cNvSpPr/>
          <p:nvPr/>
        </p:nvSpPr>
        <p:spPr>
          <a:xfrm>
            <a:off x="3299532" y="3343047"/>
            <a:ext cx="1157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앱의 정의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902970-54B2-42E9-B9D1-C04D8DDFF04E}"/>
              </a:ext>
            </a:extLst>
          </p:cNvPr>
          <p:cNvSpPr/>
          <p:nvPr/>
        </p:nvSpPr>
        <p:spPr>
          <a:xfrm>
            <a:off x="5528763" y="3343047"/>
            <a:ext cx="1157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벤치 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마킹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440527-7921-4746-8457-65CE057AAAEA}"/>
              </a:ext>
            </a:extLst>
          </p:cNvPr>
          <p:cNvGrpSpPr/>
          <p:nvPr/>
        </p:nvGrpSpPr>
        <p:grpSpPr>
          <a:xfrm>
            <a:off x="9764916" y="1896902"/>
            <a:ext cx="1400575" cy="1532098"/>
            <a:chOff x="1984297" y="2463800"/>
            <a:chExt cx="1400575" cy="1532098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C83213B-5319-4BDC-8091-4890564C8034}"/>
                </a:ext>
              </a:extLst>
            </p:cNvPr>
            <p:cNvSpPr/>
            <p:nvPr/>
          </p:nvSpPr>
          <p:spPr>
            <a:xfrm>
              <a:off x="1984297" y="24638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89B3459-0468-4F5C-AEFA-8466E9E59D1B}"/>
                </a:ext>
              </a:extLst>
            </p:cNvPr>
            <p:cNvSpPr/>
            <p:nvPr/>
          </p:nvSpPr>
          <p:spPr>
            <a:xfrm rot="2304917">
              <a:off x="2203662" y="28782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AF185B-2E80-4C48-AA7C-61343E14761A}"/>
              </a:ext>
            </a:extLst>
          </p:cNvPr>
          <p:cNvSpPr txBox="1"/>
          <p:nvPr/>
        </p:nvSpPr>
        <p:spPr>
          <a:xfrm>
            <a:off x="10406019" y="2435635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5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BA45ED-09D1-44CA-8B50-160BFDEB3CFD}"/>
              </a:ext>
            </a:extLst>
          </p:cNvPr>
          <p:cNvSpPr/>
          <p:nvPr/>
        </p:nvSpPr>
        <p:spPr>
          <a:xfrm>
            <a:off x="7547647" y="3343047"/>
            <a:ext cx="1383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이용자 조사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C6B4FD-0CEB-4270-BFDA-CDFE2BB353AC}"/>
              </a:ext>
            </a:extLst>
          </p:cNvPr>
          <p:cNvSpPr/>
          <p:nvPr/>
        </p:nvSpPr>
        <p:spPr>
          <a:xfrm>
            <a:off x="9798107" y="3343047"/>
            <a:ext cx="108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시나리오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E5F1E1D-1B66-498E-A9B4-35E538C786D5}"/>
              </a:ext>
            </a:extLst>
          </p:cNvPr>
          <p:cNvGrpSpPr/>
          <p:nvPr/>
        </p:nvGrpSpPr>
        <p:grpSpPr>
          <a:xfrm>
            <a:off x="1104216" y="4003557"/>
            <a:ext cx="1400575" cy="1532098"/>
            <a:chOff x="1831897" y="2311400"/>
            <a:chExt cx="1400575" cy="1532098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36FBA5CB-295B-4C9C-86F2-1F81C297BD64}"/>
                </a:ext>
              </a:extLst>
            </p:cNvPr>
            <p:cNvSpPr/>
            <p:nvPr/>
          </p:nvSpPr>
          <p:spPr>
            <a:xfrm>
              <a:off x="1831897" y="23114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B12D64FD-294B-4E16-BBFE-8DF175CF2ADF}"/>
                </a:ext>
              </a:extLst>
            </p:cNvPr>
            <p:cNvSpPr/>
            <p:nvPr/>
          </p:nvSpPr>
          <p:spPr>
            <a:xfrm rot="2304917">
              <a:off x="2051262" y="27258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C45D4FB-789E-40A0-9985-4C829653846D}"/>
              </a:ext>
            </a:extLst>
          </p:cNvPr>
          <p:cNvGrpSpPr/>
          <p:nvPr/>
        </p:nvGrpSpPr>
        <p:grpSpPr>
          <a:xfrm>
            <a:off x="3296089" y="4003557"/>
            <a:ext cx="1400575" cy="1532098"/>
            <a:chOff x="1984297" y="2463800"/>
            <a:chExt cx="1400575" cy="1532098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0BA050AF-73E7-4F83-9C5B-0B0D98E9588B}"/>
                </a:ext>
              </a:extLst>
            </p:cNvPr>
            <p:cNvSpPr/>
            <p:nvPr/>
          </p:nvSpPr>
          <p:spPr>
            <a:xfrm>
              <a:off x="1984297" y="24638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FB5C64D-2DA6-4CBF-9CED-8B021B0B52B6}"/>
                </a:ext>
              </a:extLst>
            </p:cNvPr>
            <p:cNvSpPr/>
            <p:nvPr/>
          </p:nvSpPr>
          <p:spPr>
            <a:xfrm rot="2304917">
              <a:off x="2203662" y="28782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5DF374F-9815-4E3D-9A07-1B2CEC062A74}"/>
              </a:ext>
            </a:extLst>
          </p:cNvPr>
          <p:cNvGrpSpPr/>
          <p:nvPr/>
        </p:nvGrpSpPr>
        <p:grpSpPr>
          <a:xfrm>
            <a:off x="5470551" y="4003557"/>
            <a:ext cx="1400575" cy="1532098"/>
            <a:chOff x="5390460" y="2523544"/>
            <a:chExt cx="1400575" cy="153209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FFAC506-5C75-4D96-B153-02B105BD1260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FC22EF4-75BE-436F-BAD2-74E9FD8C01B5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938909C-BE6B-43D6-AD75-DB19995499AB}"/>
              </a:ext>
            </a:extLst>
          </p:cNvPr>
          <p:cNvGrpSpPr/>
          <p:nvPr/>
        </p:nvGrpSpPr>
        <p:grpSpPr>
          <a:xfrm>
            <a:off x="7636998" y="4003557"/>
            <a:ext cx="1400575" cy="1532098"/>
            <a:chOff x="5390460" y="2523544"/>
            <a:chExt cx="1400575" cy="1532098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63F9486-567C-4086-A3B0-2E6F2A893209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52C6FBDB-E56A-4605-9464-2018CA447377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4A537654-DCDD-4E6C-8E95-C3E1FD4AE7B6}"/>
              </a:ext>
            </a:extLst>
          </p:cNvPr>
          <p:cNvSpPr txBox="1"/>
          <p:nvPr/>
        </p:nvSpPr>
        <p:spPr>
          <a:xfrm>
            <a:off x="1686399" y="4572517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6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3146B3-8736-4DA8-B303-AEEE3FBF48A3}"/>
              </a:ext>
            </a:extLst>
          </p:cNvPr>
          <p:cNvSpPr txBox="1"/>
          <p:nvPr/>
        </p:nvSpPr>
        <p:spPr>
          <a:xfrm>
            <a:off x="3878272" y="4561654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7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F25BA5C-F3CA-4A79-BD20-4B48D63FCB2B}"/>
              </a:ext>
            </a:extLst>
          </p:cNvPr>
          <p:cNvSpPr txBox="1"/>
          <p:nvPr/>
        </p:nvSpPr>
        <p:spPr>
          <a:xfrm>
            <a:off x="6048122" y="4572517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8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5FEFC3-6032-48E4-9012-2DF1EEB66618}"/>
              </a:ext>
            </a:extLst>
          </p:cNvPr>
          <p:cNvSpPr txBox="1"/>
          <p:nvPr/>
        </p:nvSpPr>
        <p:spPr>
          <a:xfrm>
            <a:off x="8196850" y="4561653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9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7CE127-2A2D-4792-BCB9-03E3AD2CA5FB}"/>
              </a:ext>
            </a:extLst>
          </p:cNvPr>
          <p:cNvSpPr/>
          <p:nvPr/>
        </p:nvSpPr>
        <p:spPr>
          <a:xfrm>
            <a:off x="997986" y="5449702"/>
            <a:ext cx="1383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펑션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리스트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F221BB7-29AD-4715-84B8-E5EAB45953A7}"/>
              </a:ext>
            </a:extLst>
          </p:cNvPr>
          <p:cNvSpPr/>
          <p:nvPr/>
        </p:nvSpPr>
        <p:spPr>
          <a:xfrm>
            <a:off x="3347280" y="5449702"/>
            <a:ext cx="1157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카드 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소팅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F9E563-06F8-4CC4-8A4C-DF01F9F1790F}"/>
              </a:ext>
            </a:extLst>
          </p:cNvPr>
          <p:cNvSpPr/>
          <p:nvPr/>
        </p:nvSpPr>
        <p:spPr>
          <a:xfrm>
            <a:off x="5369679" y="5449702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앱 화면 구성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139885D-2F72-4D98-B29B-2A8AB6CD5C25}"/>
              </a:ext>
            </a:extLst>
          </p:cNvPr>
          <p:cNvGrpSpPr/>
          <p:nvPr/>
        </p:nvGrpSpPr>
        <p:grpSpPr>
          <a:xfrm>
            <a:off x="9761473" y="4003557"/>
            <a:ext cx="1400575" cy="1532098"/>
            <a:chOff x="1984297" y="2463800"/>
            <a:chExt cx="1400575" cy="1532098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29ADC96D-5F0C-4165-B4BF-41371AD20918}"/>
                </a:ext>
              </a:extLst>
            </p:cNvPr>
            <p:cNvSpPr/>
            <p:nvPr/>
          </p:nvSpPr>
          <p:spPr>
            <a:xfrm>
              <a:off x="1984297" y="24638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1222791D-34F0-400C-A4A5-A524DF68CA3E}"/>
                </a:ext>
              </a:extLst>
            </p:cNvPr>
            <p:cNvSpPr/>
            <p:nvPr/>
          </p:nvSpPr>
          <p:spPr>
            <a:xfrm rot="2304917">
              <a:off x="2203662" y="28782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1E31702-798B-4DBB-AC6F-66A0BC93CB80}"/>
              </a:ext>
            </a:extLst>
          </p:cNvPr>
          <p:cNvSpPr txBox="1"/>
          <p:nvPr/>
        </p:nvSpPr>
        <p:spPr>
          <a:xfrm>
            <a:off x="10333406" y="4542290"/>
            <a:ext cx="808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10</a:t>
            </a:r>
            <a:endParaRPr lang="ko-KR" altLang="en-US" sz="4400" dirty="0">
              <a:solidFill>
                <a:schemeClr val="bg1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417C4AB-D6B7-4D77-A475-963283A085D7}"/>
              </a:ext>
            </a:extLst>
          </p:cNvPr>
          <p:cNvSpPr/>
          <p:nvPr/>
        </p:nvSpPr>
        <p:spPr>
          <a:xfrm>
            <a:off x="7434635" y="5449702"/>
            <a:ext cx="1609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테스크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플로우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C0B40AA-CDB9-44BE-8E37-1A78FEECF4E4}"/>
              </a:ext>
            </a:extLst>
          </p:cNvPr>
          <p:cNvSpPr/>
          <p:nvPr/>
        </p:nvSpPr>
        <p:spPr>
          <a:xfrm>
            <a:off x="9714163" y="5449702"/>
            <a:ext cx="1383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어플 동영상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2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ED104E-09FF-42DD-AE6F-99AA27C91CDC}"/>
              </a:ext>
            </a:extLst>
          </p:cNvPr>
          <p:cNvSpPr/>
          <p:nvPr/>
        </p:nvSpPr>
        <p:spPr>
          <a:xfrm>
            <a:off x="3886947" y="764679"/>
            <a:ext cx="1322798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리뷰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1768998" y="5614840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Samsung Health(</a:t>
            </a:r>
            <a:r>
              <a:rPr lang="ko-KR" altLang="en-US" dirty="0"/>
              <a:t>삼성 헬스</a:t>
            </a:r>
            <a:r>
              <a:rPr lang="en-US" altLang="ko-KR" dirty="0"/>
              <a:t>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3" y="3785295"/>
            <a:ext cx="4906399" cy="139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4" y="2702569"/>
            <a:ext cx="4932222" cy="9240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3" y="1714105"/>
            <a:ext cx="4854753" cy="99073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03763" y="2092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70343" y="2042077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사용자 리뷰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79683" y="2756829"/>
            <a:ext cx="4161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정확한 기록이 필요하다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다른 어플리케이션에 비해 기록이 정확하지 않다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하루 먹은 음식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카페인 등을 기입해서 분석 할 수 있어 좋다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2318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FDE50F-776F-42A6-929D-E553C31FA5A6}"/>
              </a:ext>
            </a:extLst>
          </p:cNvPr>
          <p:cNvSpPr/>
          <p:nvPr/>
        </p:nvSpPr>
        <p:spPr>
          <a:xfrm>
            <a:off x="3886947" y="764679"/>
            <a:ext cx="1322798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리뷰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2108640" y="5738614"/>
            <a:ext cx="23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Nike Training Club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4" y="4030309"/>
            <a:ext cx="4670734" cy="9240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4" y="2763472"/>
            <a:ext cx="4654287" cy="10193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61"/>
          <a:stretch/>
        </p:blipFill>
        <p:spPr>
          <a:xfrm>
            <a:off x="833324" y="1757837"/>
            <a:ext cx="4695403" cy="6804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03763" y="2092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70343" y="2042077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사용자 리뷰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79683" y="2756829"/>
            <a:ext cx="4161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개별 운동 시 강도 조절이 안된다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어플리케이션 종료 시 이어하기를 할 수 없다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플랜을 짤 수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780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287532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리뷰 결과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49974" y="1886248"/>
            <a:ext cx="17700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리뷰 결과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2896323"/>
            <a:ext cx="8415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정확한 운동 양을 기록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첼리지를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통해 동기 부여가 필요하다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날짜 별 운동 양을 확인 하는 기능이 필요하다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플랜을 짜는 기능이 필요하다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어플리케이션이 종료가 되어도 이어하기 기능이 필요하다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159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9" name="AutoShape 4" descr="양식 응답 차트. 질문 제목: 성별. 응답 수: 응답 43개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41212" y="764679"/>
            <a:ext cx="2114681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설문조사 타겟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4310896" y="5539322"/>
            <a:ext cx="3570208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어플리케이션 주요 타겟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20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 남성</a:t>
            </a:r>
          </a:p>
        </p:txBody>
      </p:sp>
      <p:pic>
        <p:nvPicPr>
          <p:cNvPr id="5" name="그림 4" descr="공, 테이블, 게임이(가) 표시된 사진&#10;&#10;자동 생성된 설명">
            <a:extLst>
              <a:ext uri="{FF2B5EF4-FFF2-40B4-BE49-F238E27FC236}">
                <a16:creationId xmlns:a16="http://schemas.microsoft.com/office/drawing/2014/main" id="{8A6054E5-A54E-4A6E-8134-59632C01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76" y="2052445"/>
            <a:ext cx="5296639" cy="2753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65F947-7412-452A-87CD-35395D6D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34" y="2052445"/>
            <a:ext cx="5439534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2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9" name="AutoShape 4" descr="양식 응답 차트. 질문 제목: 성별. 응답 수: 응답 43개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74463" y="764679"/>
            <a:ext cx="184377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설문조사 이용률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760384" y="5653856"/>
            <a:ext cx="3515706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자가 또는 일반 거주 비율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96.7%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 descr="장치이(가) 표시된 사진&#10;&#10;자동 생성된 설명">
            <a:extLst>
              <a:ext uri="{FF2B5EF4-FFF2-40B4-BE49-F238E27FC236}">
                <a16:creationId xmlns:a16="http://schemas.microsoft.com/office/drawing/2014/main" id="{CFEDA141-A1EC-4E9E-82B2-350A1BC6D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73" y="1738199"/>
            <a:ext cx="7151853" cy="33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0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4965881" y="5723989"/>
            <a:ext cx="176843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다양한 운동 종류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74463" y="764679"/>
            <a:ext cx="184377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설문조사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31084-4A84-475E-80CF-520EBA10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72" y="1565956"/>
            <a:ext cx="7427252" cy="37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7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5211783" y="5913246"/>
            <a:ext cx="176843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다양한 운동 장소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74463" y="764679"/>
            <a:ext cx="184377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설문조사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이용률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B51FC42-F79C-4069-81C3-8663C66A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12" y="1315348"/>
            <a:ext cx="9625505" cy="44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3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5518237" y="5723989"/>
            <a:ext cx="1080745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빈도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74463" y="764679"/>
            <a:ext cx="184377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설문조사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이용률</a:t>
            </a:r>
          </a:p>
        </p:txBody>
      </p:sp>
      <p:pic>
        <p:nvPicPr>
          <p:cNvPr id="6" name="그림 5" descr="게임이(가) 표시된 사진&#10;&#10;자동 생성된 설명">
            <a:extLst>
              <a:ext uri="{FF2B5EF4-FFF2-40B4-BE49-F238E27FC236}">
                <a16:creationId xmlns:a16="http://schemas.microsoft.com/office/drawing/2014/main" id="{C6BBD745-AA4D-445B-927C-AED207F22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76" y="1411010"/>
            <a:ext cx="7639848" cy="37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3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4781833" y="5723989"/>
            <a:ext cx="302839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시간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60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 이상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(40%)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74463" y="764679"/>
            <a:ext cx="184377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설문조사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이용률</a:t>
            </a:r>
          </a:p>
        </p:txBody>
      </p:sp>
      <p:pic>
        <p:nvPicPr>
          <p:cNvPr id="5" name="그림 4" descr="게임이(가) 표시된 사진&#10;&#10;자동 생성된 설명">
            <a:extLst>
              <a:ext uri="{FF2B5EF4-FFF2-40B4-BE49-F238E27FC236}">
                <a16:creationId xmlns:a16="http://schemas.microsoft.com/office/drawing/2014/main" id="{AB282159-7571-4E5E-8A80-B1CD9942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02" y="1436252"/>
            <a:ext cx="8534456" cy="39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6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156086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설문결과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284708" y="3038072"/>
            <a:ext cx="1054075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높은 비율로 성비가 남성이 비교적 많았다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연령은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20~30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대가 가장 많다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한두가지 종류에 국한된 운동이 아닌 다양한 운동을 즐기는 사람이 많다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피트니스 센터를 이용하는 비율 만큼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홈트레이닝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비율도 높다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회 이상 운동 하는 사람과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60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분 이상 운동하는 사람이 주를 이룬다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3750" y="1478861"/>
            <a:ext cx="932990" cy="932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2096" y="1478861"/>
            <a:ext cx="932990" cy="9329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0442" y="1478861"/>
            <a:ext cx="932990" cy="9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4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7558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백그라운드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7010020" y="234044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576600" y="2036112"/>
            <a:ext cx="24224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ANYTIME</a:t>
            </a:r>
          </a:p>
          <a:p>
            <a:r>
              <a:rPr lang="en-US" altLang="ko-KR" sz="2800" b="1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ANYWHERE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385940" y="3429000"/>
            <a:ext cx="39983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시간과 장소에 구해 받지 않고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운동을 할 수 있는 운동 어플리케이션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7DF59-20F2-4C87-AB74-ADE8C73E416D}"/>
              </a:ext>
            </a:extLst>
          </p:cNvPr>
          <p:cNvSpPr/>
          <p:nvPr/>
        </p:nvSpPr>
        <p:spPr>
          <a:xfrm>
            <a:off x="3572759" y="666988"/>
            <a:ext cx="739305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76" y="2030641"/>
            <a:ext cx="3164685" cy="31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6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4302781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설문조사 개선 사항 결과 및 추가 요청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816876" y="2854392"/>
            <a:ext cx="11288473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개선 사항 결과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헬린이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운동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초급자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의 경우 어떤 운동을 해야 하는지 모른다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헬스장에 가도 운동 하는 방법을 몰라 그만 두는 경우가 많다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시간적 여유가 되지 않아 헬스장이나 피트니스 센터 보다는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홈트레이닝을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선호 한다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비교적 자유로운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홈트레이닝을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선호 하는 사람도 헬스장을 이용하는 사람 만큼 많다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유산소의 경우 실내 보다 실외를 선호 하는 사람도 많다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3750" y="1478861"/>
            <a:ext cx="932990" cy="932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2096" y="1478861"/>
            <a:ext cx="932990" cy="9329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0442" y="1478861"/>
            <a:ext cx="932990" cy="9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13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4C711-52F8-49C2-BF2B-EC2FFAA2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42" y="2431231"/>
            <a:ext cx="3498374" cy="2625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28" y="2020703"/>
            <a:ext cx="2581893" cy="3446585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837" y="2020706"/>
            <a:ext cx="2581893" cy="34465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906291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타겟 설정</a:t>
            </a:r>
          </a:p>
        </p:txBody>
      </p:sp>
    </p:spTree>
    <p:extLst>
      <p:ext uri="{BB962C8B-B14F-4D97-AF65-F5344CB8AC3E}">
        <p14:creationId xmlns:p14="http://schemas.microsoft.com/office/powerpoint/2010/main" val="3755011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EDF60F-88F7-46A4-8347-128C0EE05395}"/>
              </a:ext>
            </a:extLst>
          </p:cNvPr>
          <p:cNvSpPr txBox="1"/>
          <p:nvPr/>
        </p:nvSpPr>
        <p:spPr>
          <a:xfrm>
            <a:off x="6096000" y="1199674"/>
            <a:ext cx="5526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 남성이고  대학생입니다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~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A2.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 종종 운동을 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A3.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운동을 하려면 시간을 내서 헬스장을 가야해서 주에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일정도 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A4.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헬스장에서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런닝머신을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통해 유산소 운동을 하고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여러 기구들을 통해 근력운동을 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 사용할거 같습니다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운동을 하러 헬스장에 가야하고 가서도 사람이 많으면 불편한 것이 많았거든요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집에서도 쉽게 할 수 있으면 사용 할 거 같습니다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741299" y="1419173"/>
            <a:ext cx="41138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본인의 간단한 소개를 해주세요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Q2.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본인은 평소에 운동을 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Q3.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 몇 회 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Q4.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보통 어떤 운동을 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헬스장을 가지 않고도 어디서든 운동을 효과적으로 할 수 있도록 어플을 만든다면 사용 하실 건가요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3730" y="1134011"/>
            <a:ext cx="1307182" cy="1307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9622B1-DCEE-4EE9-8FB9-F217E5AD2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290320"/>
            <a:ext cx="1016486" cy="10164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67545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대상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599751-A352-4BB0-9443-F12B24ECDD05}"/>
              </a:ext>
            </a:extLst>
          </p:cNvPr>
          <p:cNvSpPr/>
          <p:nvPr/>
        </p:nvSpPr>
        <p:spPr>
          <a:xfrm>
            <a:off x="5980665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EDF60F-88F7-46A4-8347-128C0EE05395}"/>
              </a:ext>
            </a:extLst>
          </p:cNvPr>
          <p:cNvSpPr txBox="1"/>
          <p:nvPr/>
        </p:nvSpPr>
        <p:spPr>
          <a:xfrm>
            <a:off x="6151903" y="1419172"/>
            <a:ext cx="53136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 남성이고  대학생 입니다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B2.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저는 따로 운동을 하지는 않습니다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B3.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운동을 하려는 생각은 했는데 동기부여가 안되 운동을 안 하게 되었습니다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B4.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 확실히 경쟁을 하면 이겨야 한다는 생각에 운동을 할거 같고 그러면서 목적도 달성 될 거 같습니다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목표를 달성하면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Level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형식으로 성장 하면 좋을 것 같습니다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3730" y="1134011"/>
            <a:ext cx="1307182" cy="1307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9622B1-DCEE-4EE9-8FB9-F217E5AD2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290320"/>
            <a:ext cx="1016486" cy="10164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654620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대상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599751-A352-4BB0-9443-F12B24ECDD05}"/>
              </a:ext>
            </a:extLst>
          </p:cNvPr>
          <p:cNvSpPr/>
          <p:nvPr/>
        </p:nvSpPr>
        <p:spPr>
          <a:xfrm>
            <a:off x="5980665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55486-A49D-4D05-8E60-78270F6F2DFC}"/>
              </a:ext>
            </a:extLst>
          </p:cNvPr>
          <p:cNvSpPr txBox="1"/>
          <p:nvPr/>
        </p:nvSpPr>
        <p:spPr>
          <a:xfrm>
            <a:off x="1656506" y="1447308"/>
            <a:ext cx="41138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본인의 간단한 소개를 해주세요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Q2.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본인은 평소에 운동을 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Q3.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운동을 안 하는 이유가 무엇이라고 생각하십니까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Q4.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목표를 설정해 두거나 친구들과 경쟁을 하면 운동의 동기부여가 된다고 생각하십니까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앞으로 이 어플리케이션에 추가 되었으면 하는 기능이 있으면 말씀 부탁드립니다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7300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EDF60F-88F7-46A4-8347-128C0EE05395}"/>
              </a:ext>
            </a:extLst>
          </p:cNvPr>
          <p:cNvSpPr txBox="1"/>
          <p:nvPr/>
        </p:nvSpPr>
        <p:spPr>
          <a:xfrm>
            <a:off x="6151902" y="1419172"/>
            <a:ext cx="545081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 남성이고 직장인 입니다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C2.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저녁마다 동네에서 달리기를 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C3.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제가 지금까지 달린 거리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달린 시간 그런 정보를 알 수 없었습니다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C4.</a:t>
            </a: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어제는 이정도 운동을 했고 오늘은 이정도 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비교하면서 운동량을 점차 늘려갈 수 있을 것 같습니다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운동을 기록하여 운동을 하지 않은 날과 운동을 한 날을 확일 할 수 있도록 했으면 좋겠습니다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3730" y="1134011"/>
            <a:ext cx="1307182" cy="1307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9622B1-DCEE-4EE9-8FB9-F217E5AD2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290320"/>
            <a:ext cx="1016486" cy="10164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657826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대상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599751-A352-4BB0-9443-F12B24ECDD05}"/>
              </a:ext>
            </a:extLst>
          </p:cNvPr>
          <p:cNvSpPr/>
          <p:nvPr/>
        </p:nvSpPr>
        <p:spPr>
          <a:xfrm>
            <a:off x="5980665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530AF-A7F3-4F1A-8476-D02A66C1CF25}"/>
              </a:ext>
            </a:extLst>
          </p:cNvPr>
          <p:cNvSpPr txBox="1"/>
          <p:nvPr/>
        </p:nvSpPr>
        <p:spPr>
          <a:xfrm>
            <a:off x="1590589" y="1506007"/>
            <a:ext cx="43241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본인의 간단한 소개를 해주세요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Q2.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본인은 평소에 운동을 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Q3.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본인이 달리기를 하면서 불편한 점이 있으셨습니까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Q4.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본인이 달린 정보를 기록하면 어느 부분에 도움이 될 것 같습니까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앞으로 이 어플리케이션에 추가 되었으면 하는 기능이 있으면 말씀 부탁드립니다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55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42699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결과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16876" y="1600398"/>
            <a:ext cx="11190923" cy="3935693"/>
            <a:chOff x="1210023" y="1313319"/>
            <a:chExt cx="11190923" cy="39356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603DF-72D3-4707-90E4-1F2CD87FAD91}"/>
                </a:ext>
              </a:extLst>
            </p:cNvPr>
            <p:cNvSpPr txBox="1"/>
            <p:nvPr/>
          </p:nvSpPr>
          <p:spPr>
            <a:xfrm>
              <a:off x="1860190" y="1313319"/>
              <a:ext cx="10540756" cy="393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대상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A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인터뷰 결과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시간을 많이 들이지 않아도 운동을 효과적으로 할 수 있으면 좋겠다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대상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B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인터뷰 결과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친구들과 경쟁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목표설정 등 확실한 동기부여가 필요하다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목표가 달성 될 때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Level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이 오르는 성장이 있으면 좋겠다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대상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C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B" panose="02020603020101020101" pitchFamily="18" charset="-127"/>
                  <a:ea typeface="210 맨발의청춘 B" panose="02020603020101020101" pitchFamily="18" charset="-127"/>
                </a:rPr>
                <a:t>인터뷰 결과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운동 정보를 날짜별로 기록하여 날마다 비교할 수 있도록 했으면 좋겠다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78A171-35F9-4091-9670-87E59CDC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0023" y="1453090"/>
              <a:ext cx="410374" cy="41037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478A171-35F9-4091-9670-87E59CDC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0023" y="2713962"/>
              <a:ext cx="410374" cy="41037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78A171-35F9-4091-9670-87E59CDC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0023" y="4346119"/>
              <a:ext cx="410374" cy="410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331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42699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351911" y="2756701"/>
            <a:ext cx="6849198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인터뷰 결과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부위별 운동을 통해 효과적인 운동을 안내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친구들과 경쟁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목표설정 등 동기부여 기능 추가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Level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추가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운동을 날짜 별 기록 기능 추가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3750" y="1478861"/>
            <a:ext cx="932990" cy="932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2096" y="1478861"/>
            <a:ext cx="932990" cy="9329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0442" y="1478861"/>
            <a:ext cx="932990" cy="9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9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71599" y="1604513"/>
            <a:ext cx="9342408" cy="351957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87095" y="2979580"/>
            <a:ext cx="2911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2983690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831A99-4E6F-4457-9D9C-0D550B8802BE}"/>
              </a:ext>
            </a:extLst>
          </p:cNvPr>
          <p:cNvSpPr txBox="1"/>
          <p:nvPr/>
        </p:nvSpPr>
        <p:spPr>
          <a:xfrm>
            <a:off x="1817533" y="1240186"/>
            <a:ext cx="995215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고니 </a:t>
            </a:r>
            <a:r>
              <a:rPr lang="en-US" altLang="ko-KR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(</a:t>
            </a:r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남</a:t>
            </a:r>
            <a:r>
              <a:rPr lang="en-US" altLang="ko-KR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, 39</a:t>
            </a:r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세</a:t>
            </a:r>
            <a:r>
              <a:rPr lang="en-US" altLang="ko-KR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)</a:t>
            </a:r>
            <a:endParaRPr lang="ko-KR" altLang="en-US" sz="2400" b="1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845B9-185F-4B27-82AC-D34A45F23E25}"/>
              </a:ext>
            </a:extLst>
          </p:cNvPr>
          <p:cNvSpPr txBox="1"/>
          <p:nvPr/>
        </p:nvSpPr>
        <p:spPr>
          <a:xfrm>
            <a:off x="6523612" y="1645145"/>
            <a:ext cx="4449188" cy="40626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거주지 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부산 남천동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직업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회사원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(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과장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)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취미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멍 때리기 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특기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담배 빨리 피기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습관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고스톱 패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만지작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거리기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좌우명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나는 늑대 새끼다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가족 구성원 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아내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(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정 마담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), 1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남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2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녀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소득원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월급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(300)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통잔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잔고 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700,000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소비 패턴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식비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유흥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좋아하는 음식 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삼겹살 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꿈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타짜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기타 사항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뷰티 쪽에 관심이 많음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9C421-4C05-49FA-85F4-0484F68EBFF4}"/>
              </a:ext>
            </a:extLst>
          </p:cNvPr>
          <p:cNvSpPr txBox="1"/>
          <p:nvPr/>
        </p:nvSpPr>
        <p:spPr>
          <a:xfrm>
            <a:off x="1817532" y="545757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프로필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34C2D3F-5B3C-49FB-8ECA-A4E7BE9A1445}"/>
              </a:ext>
            </a:extLst>
          </p:cNvPr>
          <p:cNvCxnSpPr/>
          <p:nvPr/>
        </p:nvCxnSpPr>
        <p:spPr>
          <a:xfrm flipV="1">
            <a:off x="1775968" y="1130532"/>
            <a:ext cx="2441356" cy="3553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F48B26C-4B5B-4D35-A958-85657694B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83"/>
          <a:stretch/>
        </p:blipFill>
        <p:spPr>
          <a:xfrm>
            <a:off x="1570214" y="2292814"/>
            <a:ext cx="3774470" cy="28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20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BEF8E4-B286-46F6-B15F-FF928DF10160}"/>
              </a:ext>
            </a:extLst>
          </p:cNvPr>
          <p:cNvSpPr txBox="1"/>
          <p:nvPr/>
        </p:nvSpPr>
        <p:spPr>
          <a:xfrm>
            <a:off x="1086134" y="558184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고니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(1)</a:t>
            </a:r>
            <a:endParaRPr lang="ko-KR" altLang="en-US" sz="3200" b="1" dirty="0">
              <a:solidFill>
                <a:srgbClr val="FED9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45A41-D8FF-488E-8BE8-308C7C0DFB3D}"/>
              </a:ext>
            </a:extLst>
          </p:cNvPr>
          <p:cNvSpPr txBox="1"/>
          <p:nvPr/>
        </p:nvSpPr>
        <p:spPr>
          <a:xfrm>
            <a:off x="1086134" y="1308061"/>
            <a:ext cx="10817692" cy="5044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이야기는 평범한 가정에서 든든한 역할을 하는 가장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 씨의 이야기입니다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 씨는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부쩍이나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고민이 많아졌습니다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곧 마흔 줄에 이르는 나이이고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점점 나이가 들면 들수록 체력은 떨어지고 옆구리에 차오르는 살들이 고민인 것입니다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잦은 회식으로 인해 술과 그에 따르는 안주들이 바로 주범들입니다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입사를 한지 약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15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년차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인데 입사 전 후를 비교하자면 완전 다른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사람입니다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호리호리한 체격을 가진 고니 씨는 대한민국 어디에서나 볼 수 있는 아저씨들의 배불뚝이 몸매가 되어버렸습니다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 씨의 아내인 정 마담은 고니씨의 뱃살을 보고는 한숨을 쉽니다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고니씨는 괜찮은 척 하지만 정 마담의 한숨이 싸늘하게 비수처럼 가슴에 박혀 날아옵니다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 씨는 마음 먹습니다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입사 전 호리호리 하던 몸매로 돌아가기로 말이죠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하지만 헬스장을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다니자니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돈이 만만치 않습니다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 씨 슬하에 있는 자녀가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남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녀다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보니 들어가는 돈이 무지막지 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8763E5-0027-48EB-A5C9-214C09C45B1B}"/>
              </a:ext>
            </a:extLst>
          </p:cNvPr>
          <p:cNvCxnSpPr/>
          <p:nvPr/>
        </p:nvCxnSpPr>
        <p:spPr>
          <a:xfrm>
            <a:off x="1086134" y="434644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8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7558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백그라운드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3355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어플을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만드는 이유</a:t>
            </a:r>
            <a:endParaRPr lang="ko-KR" altLang="en-US" sz="32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97" y="1858879"/>
            <a:ext cx="3043916" cy="3043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CD2628-3F36-461D-8A0A-69B8319B1794}"/>
              </a:ext>
            </a:extLst>
          </p:cNvPr>
          <p:cNvSpPr txBox="1"/>
          <p:nvPr/>
        </p:nvSpPr>
        <p:spPr>
          <a:xfrm>
            <a:off x="7195280" y="3161902"/>
            <a:ext cx="437685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헬스장을 갈 수 없거나 운동을 따로 배우지 못하는 사람을 위해 도구 없이 쉽게 운동을 하는 방법을 알려주기 위해 이 어플을 개발한다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93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4E986-288F-415C-B4E2-98D0E021E360}"/>
              </a:ext>
            </a:extLst>
          </p:cNvPr>
          <p:cNvSpPr txBox="1"/>
          <p:nvPr/>
        </p:nvSpPr>
        <p:spPr>
          <a:xfrm>
            <a:off x="1086134" y="558184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고니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(2)</a:t>
            </a:r>
            <a:endParaRPr lang="ko-KR" altLang="en-US" sz="3200" b="1" dirty="0">
              <a:solidFill>
                <a:srgbClr val="FED9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3A256-5E82-4206-B281-4D709EB9A2F5}"/>
              </a:ext>
            </a:extLst>
          </p:cNvPr>
          <p:cNvSpPr txBox="1"/>
          <p:nvPr/>
        </p:nvSpPr>
        <p:spPr>
          <a:xfrm>
            <a:off x="1086134" y="1308061"/>
            <a:ext cx="10817692" cy="476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돈을 모아보려고 노력해보지만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밑빠진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독에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물붓기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라는 말처럼 무용지물입니다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그래서 고니 씨는 고민을 해봅니다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헬스장에서 기구들을 쓰지 않고 집에 혼자서 할 수 있는 운동방법들을 말이죠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 씨는 인터넷 검색을 시작해봅니다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어플이름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눈에 확 띕니다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어플을 다운 받아 확인해 보니 체계적으로 운동하는 방법들을 알려주고 유산소 운동까지 할 수 있는 어플입니다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그렇게 고니 씨는 어플을 사용하기로 마음 먹습니다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첫째 날부터 가볍게 시작해서 횟수와 세트수가 서서히 늘어납니다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그동안 옆구리에 찌들어 살던</a:t>
            </a: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살들이 조금씩 사라집니다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고니씨는 웨이트가 끝나면 밖에 나가서 뛰기 시작합니다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운동을 하는 것이죠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어플을 사용하는 사람들과</a:t>
            </a: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뛴 걸음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km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수로 등급까지 나뉩니다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자전거 전용으로도 유산소 운동이 가능하지만 고니 씨는 뛰기로 마음 먹습니다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 씨는 원래 승부욕이 강하기 때문에 더욱 열정적으로 운동을 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 씨의 살이 점점 빠지니 인상이 확 달라 보입니다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아이들은 아빠가 멋있다며 칭찬을 해주고 정 마담은 더욱이 기뻐서 고니 씨가 운동할 때</a:t>
            </a: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같이 따라하기도 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고니 씨는 운동하기를 참 잘했다며 자기 자신을 칭찬합니다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5C6383-FE0C-486C-B1C5-2D489E6AA0E5}"/>
              </a:ext>
            </a:extLst>
          </p:cNvPr>
          <p:cNvCxnSpPr/>
          <p:nvPr/>
        </p:nvCxnSpPr>
        <p:spPr>
          <a:xfrm>
            <a:off x="1086134" y="434644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472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9721D7-A97C-404C-B2D5-03B9C0E02665}"/>
              </a:ext>
            </a:extLst>
          </p:cNvPr>
          <p:cNvSpPr txBox="1"/>
          <p:nvPr/>
        </p:nvSpPr>
        <p:spPr>
          <a:xfrm>
            <a:off x="1086134" y="558184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고니 이야기 결론</a:t>
            </a:r>
            <a:endParaRPr lang="ko-KR" altLang="en-US" sz="3200" b="1" dirty="0">
              <a:solidFill>
                <a:srgbClr val="FED9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3D724B-D4E1-45CC-8724-5B05D51769BD}"/>
              </a:ext>
            </a:extLst>
          </p:cNvPr>
          <p:cNvCxnSpPr/>
          <p:nvPr/>
        </p:nvCxnSpPr>
        <p:spPr>
          <a:xfrm>
            <a:off x="1086134" y="434644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EF5623-1EE5-4FAD-8000-8413C3DEB623}"/>
              </a:ext>
            </a:extLst>
          </p:cNvPr>
          <p:cNvSpPr txBox="1"/>
          <p:nvPr/>
        </p:nvSpPr>
        <p:spPr>
          <a:xfrm>
            <a:off x="1724173" y="1807049"/>
            <a:ext cx="11291640" cy="378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잦은 회식으로 인해 다이어트를 해야함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헬스장에 다닐 만한 돈이 없음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혼자서 운동해야 함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돈을 들이지 않고 혼자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집에서 운동할 수 있는 어플을 발견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웨이트가 끝나면 유산소 운동을 할 수 있음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운동은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km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수로 등급을 나뉘게 됨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많이 뛸 수록 등급이 높아짐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운동에는 자전거 전용이 따로 있음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497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73E7CF-6AF0-47CA-89EF-3CC8BC4D7AD3}"/>
              </a:ext>
            </a:extLst>
          </p:cNvPr>
          <p:cNvSpPr txBox="1"/>
          <p:nvPr/>
        </p:nvSpPr>
        <p:spPr>
          <a:xfrm>
            <a:off x="1817533" y="1240186"/>
            <a:ext cx="995215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2400" b="1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곽철용</a:t>
            </a:r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</a:t>
            </a:r>
            <a:r>
              <a:rPr lang="en-US" altLang="ko-KR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(</a:t>
            </a:r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남</a:t>
            </a:r>
            <a:r>
              <a:rPr lang="en-US" altLang="ko-KR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, 26</a:t>
            </a:r>
            <a:r>
              <a:rPr lang="ko-KR" altLang="en-US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세</a:t>
            </a:r>
            <a:r>
              <a:rPr lang="en-US" altLang="ko-KR" sz="24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)</a:t>
            </a:r>
            <a:endParaRPr lang="ko-KR" altLang="en-US" sz="2400" b="1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650B7-29FC-4FC6-BEB4-EF0F3097D022}"/>
              </a:ext>
            </a:extLst>
          </p:cNvPr>
          <p:cNvSpPr txBox="1"/>
          <p:nvPr/>
        </p:nvSpPr>
        <p:spPr>
          <a:xfrm>
            <a:off x="6386946" y="1661949"/>
            <a:ext cx="4976552" cy="44012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거주지 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서울 강남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직업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아르바이트생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취미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하루에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6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끼 먹기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특기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짜장면 계산하는 동안 다 먹기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습관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손가락 빨아먹기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좌우명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홀쭉이가 되자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가족 구성원 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없음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소득원 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편의점 알바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통장 잔고 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100,000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원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소비 패턴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먹고 싶은 건 바로 먹어야 됨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좋아하는 음식 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입에 넣을 수 있는 모든 것</a:t>
            </a: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장래희망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패스트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</a:t>
            </a:r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푸드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가게 사장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기타 사항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: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쿠폰 모으기 잘함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, A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형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,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싱글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	 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의외로 의지가 강함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88B4B-A8CC-47C2-BC44-56011014A329}"/>
              </a:ext>
            </a:extLst>
          </p:cNvPr>
          <p:cNvSpPr txBox="1"/>
          <p:nvPr/>
        </p:nvSpPr>
        <p:spPr>
          <a:xfrm>
            <a:off x="1817532" y="545757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프로필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2DCB05-17C1-4D40-A507-E6A99E82D9F4}"/>
              </a:ext>
            </a:extLst>
          </p:cNvPr>
          <p:cNvCxnSpPr/>
          <p:nvPr/>
        </p:nvCxnSpPr>
        <p:spPr>
          <a:xfrm flipV="1">
            <a:off x="1775968" y="1130532"/>
            <a:ext cx="2441356" cy="3553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15F9066-4236-495F-9AC8-52663B831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96"/>
          <a:stretch/>
        </p:blipFill>
        <p:spPr>
          <a:xfrm>
            <a:off x="1106295" y="2013960"/>
            <a:ext cx="5105109" cy="36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01BE8C-D45A-4BE4-A6A0-01127A20D10F}"/>
              </a:ext>
            </a:extLst>
          </p:cNvPr>
          <p:cNvSpPr txBox="1"/>
          <p:nvPr/>
        </p:nvSpPr>
        <p:spPr>
          <a:xfrm>
            <a:off x="1086134" y="558184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곽철용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(1)</a:t>
            </a:r>
            <a:endParaRPr lang="ko-KR" altLang="en-US" sz="3200" b="1" dirty="0">
              <a:solidFill>
                <a:srgbClr val="FED9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74CEC-7407-4FDB-9E79-089D548B4A26}"/>
              </a:ext>
            </a:extLst>
          </p:cNvPr>
          <p:cNvSpPr txBox="1"/>
          <p:nvPr/>
        </p:nvSpPr>
        <p:spPr>
          <a:xfrm>
            <a:off x="1086134" y="1308061"/>
            <a:ext cx="10817692" cy="476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이야기는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씨의 이야기입니다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오늘은 종합검진 결과가 나오는 날입니다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떨리는 마음으로 우편함에 온 검진표를 집으로 들고 와 조심스레 뜯어봅니다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씨의 표정이 점점 굳어집니다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굵은 손가락이 파르르 떨립니다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고혈압 위험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이라는 글자가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씨의 눈에 밟힙니다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그러고 보니 심장도 가끔 욱신욱신 아프고 살이 많이 쪘다 보니 무릎에 무리가 많이 가는 탓에 잘 걷지도 못합니다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씨의 머리에 비상종이 울립니다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이렇게 있다가는 죽을 것이라는 생각이 강하게 듭니다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그는 곧바로 냉장고에 있는 마요네즈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햄버거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피자 등등 살 찌는 주요 원인인 인스턴트 음식들을 버립니다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하지만 음식들만으로 살이 빠지지 않을 것을 아는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씨는 운동에 돌입하도록 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헬스장에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가자니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사람들의 시선이 너무 두렵고 사방이 갇힌 곳을 좋아하지 않는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씨는 집에서 운동을 하기로 결정합니다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9B02A7-1618-4E3E-BF17-4B7B592DE0E5}"/>
              </a:ext>
            </a:extLst>
          </p:cNvPr>
          <p:cNvCxnSpPr/>
          <p:nvPr/>
        </p:nvCxnSpPr>
        <p:spPr>
          <a:xfrm>
            <a:off x="1086134" y="434644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835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2BD8B-301B-43E5-81DC-5A1E7C04FFAD}"/>
              </a:ext>
            </a:extLst>
          </p:cNvPr>
          <p:cNvSpPr txBox="1"/>
          <p:nvPr/>
        </p:nvSpPr>
        <p:spPr>
          <a:xfrm>
            <a:off x="1086134" y="558184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곽철용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(2)</a:t>
            </a:r>
            <a:endParaRPr lang="ko-KR" altLang="en-US" sz="3200" b="1" dirty="0">
              <a:solidFill>
                <a:srgbClr val="FED9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5B128-0BDF-423D-9642-5BC3C1151231}"/>
              </a:ext>
            </a:extLst>
          </p:cNvPr>
          <p:cNvSpPr txBox="1"/>
          <p:nvPr/>
        </p:nvSpPr>
        <p:spPr>
          <a:xfrm>
            <a:off x="1086134" y="1308061"/>
            <a:ext cx="10817692" cy="476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하지만 집에 운동기구들이 없기 때문에 잠시 고민하던 그는 휴대폰을 켜서 검색을 해봅니다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집에 혼자서 운동할 수 있는 어플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치자마자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많은 리스트가 쏟아져 나옵니다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곽철용씨는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제일 인기 있고 후기가 많은 어플을 다운받아 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로딩이 끝나고 가운데에 있는 웨이트 버튼을 눌러보니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초급자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 '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상급자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 '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부위별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이렇게 세 개로 나눠져 있습니다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씨는 고민하지 않고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초급자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선택합니다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그렇게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곽철용씨는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살기 위해 운동을 시작하는데 굳은 의지로 시작한 그는 금새 두각이 두드러졌습니다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워낙 육중한 몸이라 조금만 해도 힘들었지만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초급자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'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여서 그런지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곽철용씨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수준에 아주 잘 맞았습니다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곽철용씨는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웨이트가 끝나면 아침 일찍 운동장을 뛰기 시작합니다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어플에는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어플 사용자가 뛰는 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km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 만큼 등급을 받을 수 있는데 아직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곽철용씨에게는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무리입니다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무릎에 무리가지 않도록 빠른 경보로 걷거나 평범한 걸음으로 걷습니다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시간이 흘러 결국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씨의 체지방은 정상으로 돌아왔고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날씬한 몸은 아니었지만 든든한 느낌을 주는 몸으로 변했습니다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고혈압 수치는 정상 수준에 머물렀습니다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마음 졸이던 </a:t>
            </a:r>
            <a:r>
              <a:rPr lang="ko-KR" altLang="en-US" sz="1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곽철용</a:t>
            </a:r>
            <a:r>
              <a:rPr lang="ko-KR" altLang="en-US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씨의 얼굴에는 미소가 환하게 폈습니다</a:t>
            </a:r>
            <a:r>
              <a: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7758D6-DDF6-4B72-8C2B-5C1A6E5D099F}"/>
              </a:ext>
            </a:extLst>
          </p:cNvPr>
          <p:cNvCxnSpPr/>
          <p:nvPr/>
        </p:nvCxnSpPr>
        <p:spPr>
          <a:xfrm>
            <a:off x="1086134" y="434644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51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112BB3-9D26-4A84-B3F6-D6AA422B94E3}"/>
              </a:ext>
            </a:extLst>
          </p:cNvPr>
          <p:cNvSpPr txBox="1"/>
          <p:nvPr/>
        </p:nvSpPr>
        <p:spPr>
          <a:xfrm>
            <a:off x="1086134" y="558184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곽철용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 이야기 결론</a:t>
            </a:r>
            <a:endParaRPr lang="ko-KR" altLang="en-US" sz="3200" b="1" dirty="0">
              <a:solidFill>
                <a:srgbClr val="FED9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60CB9E-61B4-48CA-8920-1627FEDAC232}"/>
              </a:ext>
            </a:extLst>
          </p:cNvPr>
          <p:cNvCxnSpPr/>
          <p:nvPr/>
        </p:nvCxnSpPr>
        <p:spPr>
          <a:xfrm>
            <a:off x="1086134" y="434644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EA0B68-92FE-4F42-AA79-A7432EF6A9F6}"/>
              </a:ext>
            </a:extLst>
          </p:cNvPr>
          <p:cNvSpPr txBox="1"/>
          <p:nvPr/>
        </p:nvSpPr>
        <p:spPr>
          <a:xfrm>
            <a:off x="1414684" y="2037881"/>
            <a:ext cx="11291640" cy="313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종합결진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결과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고혈압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이라는 판정에 충격을 받음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집에 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살찔만한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요소들을 모조리 제거함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사람들의 시선이 두려워 헬스장은 가지 못하고 사방이 막힌 장소는 싫어하기 때문에 집에서 운동하기로 결정함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인터넷으로 찾아보다 찾은 어플로 운동을 하기로 결심함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웨이트에서 여러 단계로 운동을 할 수 있다는 것을 알아냄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웨이트가 끝나면 유산소 운동을 함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운동은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km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수로 등급을 나뉘게 됨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많이 뛸 수록 등급이 높아짐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128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DD47DE8-48FE-40C3-B446-1FB84785C0FD}"/>
              </a:ext>
            </a:extLst>
          </p:cNvPr>
          <p:cNvCxnSpPr/>
          <p:nvPr/>
        </p:nvCxnSpPr>
        <p:spPr>
          <a:xfrm>
            <a:off x="1105075" y="467895"/>
            <a:ext cx="2594089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95B7AF-E83D-4B40-A231-3B65955B008F}"/>
              </a:ext>
            </a:extLst>
          </p:cNvPr>
          <p:cNvSpPr txBox="1"/>
          <p:nvPr/>
        </p:nvSpPr>
        <p:spPr>
          <a:xfrm>
            <a:off x="1013467" y="632998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시나리오 결론 </a:t>
            </a:r>
            <a:endParaRPr lang="ko-KR" altLang="en-US" sz="3200" b="1" dirty="0">
              <a:solidFill>
                <a:srgbClr val="FED9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9A66A-B0BE-47D5-8922-F5891A2523D2}"/>
              </a:ext>
            </a:extLst>
          </p:cNvPr>
          <p:cNvSpPr txBox="1"/>
          <p:nvPr/>
        </p:nvSpPr>
        <p:spPr>
          <a:xfrm>
            <a:off x="1891845" y="2443277"/>
            <a:ext cx="10300155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돈이 없거나 밖에서 운동이 하기 싫을 경우 헬스 어플을 사용할 수 있음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웨이트에는 어플 사용자들을 고려해 여러 단계로 나뉨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웨이트가 끝나면 유산소 운동이 가능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운동에는 걷기 뿐만 아니라 뛰기와 자전거도 포함됨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운동에는 등급이 나눠져 있는데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km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수가 가장 높은 사람이 제일 높은 등급을 가지게 됨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468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6A79BF2-A4B1-41BC-A813-7A407F3CFFD8}"/>
              </a:ext>
            </a:extLst>
          </p:cNvPr>
          <p:cNvCxnSpPr/>
          <p:nvPr/>
        </p:nvCxnSpPr>
        <p:spPr>
          <a:xfrm>
            <a:off x="919623" y="934580"/>
            <a:ext cx="3818632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08B4DD6-6E92-4508-9887-EC3A89EAF2B1}"/>
              </a:ext>
            </a:extLst>
          </p:cNvPr>
          <p:cNvSpPr txBox="1"/>
          <p:nvPr/>
        </p:nvSpPr>
        <p:spPr>
          <a:xfrm>
            <a:off x="919623" y="1139009"/>
            <a:ext cx="45890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시나리오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-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Ebrima" pitchFamily="2" charset="0"/>
              </a:rPr>
              <a:t>추가 기능</a:t>
            </a:r>
            <a:endParaRPr lang="ko-KR" altLang="en-US" sz="3200" b="1" dirty="0">
              <a:solidFill>
                <a:srgbClr val="FED966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Ebrim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20685-73F1-48A1-AC9C-D7CCBB5FE974}"/>
              </a:ext>
            </a:extLst>
          </p:cNvPr>
          <p:cNvSpPr txBox="1"/>
          <p:nvPr/>
        </p:nvSpPr>
        <p:spPr>
          <a:xfrm>
            <a:off x="1722861" y="2481959"/>
            <a:ext cx="841566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웨이트 분류 기능		       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사람마다 운동량이 다르기 때문에 수준별 선택 가능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 세부화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        -&gt;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뛰기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자전거로 다양하게 운동 가능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 등급제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(Level)	        -&gt;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사용자들의 경쟁을 통한 시너지 효과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147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71599" y="1604513"/>
            <a:ext cx="9342408" cy="351957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87095" y="2979580"/>
            <a:ext cx="3504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펑션리스트</a:t>
            </a:r>
            <a:endParaRPr lang="ko-KR" altLang="en-US" sz="44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437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34156" y="63618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3196795" y="689756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리스트 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219009" y="1770900"/>
            <a:ext cx="841566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피트니스 센터를 가거나 운동기구 없이 간단하게 운동 가능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부위별 트레이닝 기능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걷기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달리기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자전거 등의 유산소 활동을 관리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동기부여 기능      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친구들과 경쟁을 할 수 있는 기능 제공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	-&gt;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목표를 설정하여 운동의 동기 부여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맞춤형 운동 추천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난이도 및 수준별 운동 제공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기간 및 횟수에 따른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Level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성장 기능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날짜별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기록 기능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본인이 운동 플랜을 짜는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B9E264-96DF-4CED-AA08-2846C0CA2FA5}"/>
              </a:ext>
            </a:extLst>
          </p:cNvPr>
          <p:cNvSpPr/>
          <p:nvPr/>
        </p:nvSpPr>
        <p:spPr>
          <a:xfrm>
            <a:off x="1200736" y="547294"/>
            <a:ext cx="1996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펑션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리스트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903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앱의 정의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944771" y="3099799"/>
            <a:ext cx="4665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근력운동을 알려주고 운동량을 기록하며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level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따른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성장형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헬스케어 어플리케이션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944771" y="1944185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511351" y="1893385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정의</a:t>
            </a:r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94" y="2154995"/>
            <a:ext cx="2292350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47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71599" y="1604513"/>
            <a:ext cx="9342408" cy="351957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6780" y="2979580"/>
            <a:ext cx="4106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 화면 구성</a:t>
            </a:r>
          </a:p>
        </p:txBody>
      </p:sp>
    </p:spTree>
    <p:extLst>
      <p:ext uri="{BB962C8B-B14F-4D97-AF65-F5344CB8AC3E}">
        <p14:creationId xmlns:p14="http://schemas.microsoft.com/office/powerpoint/2010/main" val="3941839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576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앱 아이콘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37" y="1425574"/>
            <a:ext cx="2760663" cy="452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40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348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로딩 창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13" y="1297859"/>
            <a:ext cx="2238565" cy="46014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4" y="1297859"/>
            <a:ext cx="2238565" cy="4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9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348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 창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11" y="542666"/>
            <a:ext cx="3421624" cy="59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33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35" y="1783900"/>
            <a:ext cx="2106667" cy="36355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4774541" y="5673308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 화면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39" y="1783900"/>
            <a:ext cx="2106667" cy="36355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802729" y="5673308"/>
            <a:ext cx="1156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로그인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70" y="1783900"/>
            <a:ext cx="2106667" cy="36355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906042" y="5673308"/>
            <a:ext cx="3047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목표설정</a:t>
            </a:r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(DB </a:t>
            </a:r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저장</a:t>
            </a:r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3731342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247739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0846345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12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4335781" y="5619136"/>
            <a:ext cx="262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현재 위치 확인 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Google Map</a:t>
            </a:r>
            <a:endParaRPr lang="ko-KR" altLang="en-US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579140" y="5690912"/>
            <a:ext cx="2041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유산소 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8347670" y="5619135"/>
            <a:ext cx="21624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걸음 측정 및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DB </a:t>
            </a:r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 누적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731342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247739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0846345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64" y="1783900"/>
            <a:ext cx="2137743" cy="36355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64" y="1783900"/>
            <a:ext cx="2088834" cy="36355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70" y="1714780"/>
            <a:ext cx="2088834" cy="36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09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4486807" y="5588716"/>
            <a:ext cx="2537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목표 걸음 넘길 시</a:t>
            </a:r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안내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724174" y="5557939"/>
            <a:ext cx="1377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푸시 알림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8287607" y="5373272"/>
            <a:ext cx="25907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누적 걸음으로 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경험치 </a:t>
            </a:r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Level </a:t>
            </a:r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확인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731342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247739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0846345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53" y="1714780"/>
            <a:ext cx="2137743" cy="3565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73" y="1645660"/>
            <a:ext cx="2137743" cy="36349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90" y="1515677"/>
            <a:ext cx="2129409" cy="36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6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962974" y="5401780"/>
            <a:ext cx="26741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본인 </a:t>
            </a:r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Level </a:t>
            </a:r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확인 및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경험치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8400549" y="5586445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근력운동 접속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731342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247739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0846345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68" y="1643682"/>
            <a:ext cx="2137743" cy="350691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35" y="1643682"/>
            <a:ext cx="2106667" cy="363554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4880340" y="5586445"/>
            <a:ext cx="1460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 화면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15" y="1579679"/>
            <a:ext cx="2129409" cy="36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0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372749" y="2028617"/>
            <a:ext cx="1414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초급자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모드 접속</a:t>
            </a:r>
            <a:endParaRPr lang="en-US" altLang="ko-KR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및 운동 시작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8388566" y="5300229"/>
            <a:ext cx="2015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운동이 끝나면 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운동일지 작성</a:t>
            </a:r>
          </a:p>
        </p:txBody>
      </p:sp>
      <p:sp>
        <p:nvSpPr>
          <p:cNvPr id="10" name="오른쪽 화살표 9"/>
          <p:cNvSpPr/>
          <p:nvPr/>
        </p:nvSpPr>
        <p:spPr>
          <a:xfrm rot="1168689">
            <a:off x="3515828" y="2631422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247739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0846345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4662585" y="5296938"/>
            <a:ext cx="20152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시간이 지나면 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다음 운동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7" y="1117792"/>
            <a:ext cx="1523050" cy="2573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29" y="1547677"/>
            <a:ext cx="2129409" cy="35709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230" y="1547676"/>
            <a:ext cx="2179969" cy="35709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6" y="3854651"/>
            <a:ext cx="1495652" cy="25278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228445" y="4856978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플레티넘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Level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이상만 </a:t>
            </a:r>
            <a:endParaRPr lang="en-US" altLang="ko-KR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고급자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모드 접속 가능</a:t>
            </a:r>
          </a:p>
        </p:txBody>
      </p:sp>
    </p:spTree>
    <p:extLst>
      <p:ext uri="{BB962C8B-B14F-4D97-AF65-F5344CB8AC3E}">
        <p14:creationId xmlns:p14="http://schemas.microsoft.com/office/powerpoint/2010/main" val="126765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969402" y="5402824"/>
            <a:ext cx="26532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캘린더에 날짜 별로 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운동이지 작성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914191" y="5402823"/>
            <a:ext cx="31662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운동 부위 선택 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(DB </a:t>
            </a:r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 </a:t>
            </a:r>
            <a:r>
              <a:rPr lang="ko-KR" altLang="en-US" sz="2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운동부위</a:t>
            </a:r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저장</a:t>
            </a:r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731342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247739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0846345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43" y="1547675"/>
            <a:ext cx="2129409" cy="35709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4532701" y="5454548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부위별 운동 접속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33" y="1547675"/>
            <a:ext cx="2129409" cy="36349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53" y="442813"/>
            <a:ext cx="2163643" cy="279046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4"/>
          <a:stretch/>
        </p:blipFill>
        <p:spPr>
          <a:xfrm>
            <a:off x="8422453" y="3233282"/>
            <a:ext cx="2129409" cy="19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2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71599" y="1604513"/>
            <a:ext cx="9342408" cy="351957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10116" y="2702581"/>
            <a:ext cx="5065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624629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395736" y="5427021"/>
            <a:ext cx="1460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운동 선택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953444" y="5288521"/>
            <a:ext cx="30171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전날 운동한 부위를 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DB</a:t>
            </a:r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에서 받아와 맞춤형</a:t>
            </a:r>
            <a:endParaRPr lang="en-US" altLang="ko-KR" sz="2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운동 추천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3731342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247739" y="3333135"/>
            <a:ext cx="545690" cy="398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35" y="1643682"/>
            <a:ext cx="2106667" cy="363554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4464360" y="54270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맞춤형 운동 접속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74" y="1643682"/>
            <a:ext cx="2106667" cy="3570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97" y="1547678"/>
            <a:ext cx="2131268" cy="35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56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71599" y="1604513"/>
            <a:ext cx="9342408" cy="351957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6780" y="2979580"/>
            <a:ext cx="4106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소스 설명</a:t>
            </a:r>
          </a:p>
        </p:txBody>
      </p:sp>
    </p:spTree>
    <p:extLst>
      <p:ext uri="{BB962C8B-B14F-4D97-AF65-F5344CB8AC3E}">
        <p14:creationId xmlns:p14="http://schemas.microsoft.com/office/powerpoint/2010/main" val="2340674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기능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91" y="1620526"/>
            <a:ext cx="4920149" cy="5443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91" y="2551740"/>
            <a:ext cx="7870825" cy="30599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7053" y="170803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Firebase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1520504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954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계정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78" y="1397192"/>
            <a:ext cx="8888903" cy="45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92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954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계정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8" y="1813836"/>
            <a:ext cx="10906889" cy="3608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4547" y="2053389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Email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password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서버로 전송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7453" y="2853796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성공시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프로필을 보여준다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706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954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계정 찾기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55" y="1277349"/>
            <a:ext cx="9783501" cy="4754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8739" y="2769265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계정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분실시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등록된 이메일로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3562431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210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삭제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55" y="1147175"/>
            <a:ext cx="9257931" cy="5125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1874" y="2550694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후 프로필 화면</a:t>
            </a:r>
          </a:p>
        </p:txBody>
      </p:sp>
    </p:spTree>
    <p:extLst>
      <p:ext uri="{BB962C8B-B14F-4D97-AF65-F5344CB8AC3E}">
        <p14:creationId xmlns:p14="http://schemas.microsoft.com/office/powerpoint/2010/main" val="3278431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441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목표 설정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_(1)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3377316" y="2078076"/>
            <a:ext cx="4400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저장 위치를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plan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으로 정해준다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14" y="1321777"/>
            <a:ext cx="8004356" cy="5448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893" y="2756292"/>
            <a:ext cx="4762500" cy="2952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188" y="2822967"/>
            <a:ext cx="4343400" cy="2886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4120266" y="5830477"/>
            <a:ext cx="3482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걸음 수를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+ -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해주는 버튼 구현</a:t>
            </a:r>
          </a:p>
        </p:txBody>
      </p:sp>
    </p:spTree>
    <p:extLst>
      <p:ext uri="{BB962C8B-B14F-4D97-AF65-F5344CB8AC3E}">
        <p14:creationId xmlns:p14="http://schemas.microsoft.com/office/powerpoint/2010/main" val="827428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441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목표 설정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_(2)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4120265" y="4664908"/>
            <a:ext cx="4118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설정한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plan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 을 저장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80" y="2200275"/>
            <a:ext cx="9671973" cy="18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4817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걸음 수 계산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_(1)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832508" y="4924617"/>
            <a:ext cx="4596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설정한 목표를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에서 받아온다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55" y="2166141"/>
            <a:ext cx="4175102" cy="20287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5995059" y="4924617"/>
            <a:ext cx="5101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걸음 측정에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start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버튼을 클릭 시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푸시 알림을 보여준다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08" y="1657350"/>
            <a:ext cx="5139668" cy="28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8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2729637"/>
            <a:ext cx="4532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중 이용률 높은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어플을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선정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 약점을 따지고 벤치마킹 할 기능을 정하고 보완하여 벤치마킹 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개요</a:t>
            </a:r>
            <a:endParaRPr lang="ko-KR" altLang="en-US" sz="2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03A26B-75AF-4033-912A-FBA8B22FE398}"/>
              </a:ext>
            </a:extLst>
          </p:cNvPr>
          <p:cNvSpPr/>
          <p:nvPr/>
        </p:nvSpPr>
        <p:spPr>
          <a:xfrm>
            <a:off x="3261555" y="673240"/>
            <a:ext cx="76815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B9E5A6-0010-4901-9158-EDF6DE32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88" y="1912622"/>
            <a:ext cx="3032755" cy="30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79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4868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걸음 수 계산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유산소 운동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_(2)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58" y="1385483"/>
            <a:ext cx="4916585" cy="44236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6366533" y="1242831"/>
            <a:ext cx="50729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 내에 가속도 센서를 이용하여 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스마트폰 기울기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X, Y, Z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변 하면 걸음이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씩 올라가게 구현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걸음 저장 버튼이 클릭 시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걸음 수가 누적되어 경험치를 쌓는다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사람의 평균 보폭이 약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70cm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바탕으로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걸음 수를 이용하여 이동 거리를 측정한다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설정한 목표 값을 넘길 시 상단에 안내를 해준다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818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479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근력운동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55" y="1181790"/>
            <a:ext cx="7382154" cy="5142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0204" y="2776452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버튼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클릭시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다음으로 넘어가면서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횟수는 난이도에 맞춰서 랜덤으로 제공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0204" y="1034563"/>
            <a:ext cx="3143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시작 버튼 누르면 난이도에 맞춰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횟수를 랜덤으로 제공</a:t>
            </a:r>
          </a:p>
        </p:txBody>
      </p:sp>
    </p:spTree>
    <p:extLst>
      <p:ext uri="{BB962C8B-B14F-4D97-AF65-F5344CB8AC3E}">
        <p14:creationId xmlns:p14="http://schemas.microsoft.com/office/powerpoint/2010/main" val="3143952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3570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Level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경험치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_(1)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5634037" y="1708755"/>
            <a:ext cx="4474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누적된 걸음 수를 받아온다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08" y="1402983"/>
            <a:ext cx="3654739" cy="15348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68" y="3225653"/>
            <a:ext cx="3961878" cy="30166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6186293" y="4016138"/>
            <a:ext cx="35686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누적 된 걸음 수를 이용하여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경험치와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Level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준다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286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3525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Level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경험치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_(2)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6243637" y="3108930"/>
            <a:ext cx="45047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플레티넘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Level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 넘으면 상급자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모드를 접속 가능하게 한다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09775"/>
            <a:ext cx="45597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69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396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Google Map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60" y="1138008"/>
            <a:ext cx="7072570" cy="5262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6684" y="1803027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퍼미션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권한을 받았다면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26325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396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Google Map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43" y="1246922"/>
            <a:ext cx="7086014" cy="5004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9355" y="3873731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퍼미션을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받지 못했다면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접근 권한 알림</a:t>
            </a:r>
          </a:p>
        </p:txBody>
      </p:sp>
    </p:spTree>
    <p:extLst>
      <p:ext uri="{BB962C8B-B14F-4D97-AF65-F5344CB8AC3E}">
        <p14:creationId xmlns:p14="http://schemas.microsoft.com/office/powerpoint/2010/main" val="4028750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396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Google Map</a:t>
            </a:r>
            <a:endParaRPr lang="ko-KR" altLang="en-US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6" y="1478529"/>
            <a:ext cx="8014258" cy="4506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7868" y="4073237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현재 위치 확인</a:t>
            </a:r>
          </a:p>
        </p:txBody>
      </p:sp>
    </p:spTree>
    <p:extLst>
      <p:ext uri="{BB962C8B-B14F-4D97-AF65-F5344CB8AC3E}">
        <p14:creationId xmlns:p14="http://schemas.microsoft.com/office/powerpoint/2010/main" val="5496232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맞춤형 운동 추천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6089645" y="3771061"/>
            <a:ext cx="44149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저장된 지난 운동 부위를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바탕으로 맞춤형 운동을 추천한다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68" y="2356846"/>
            <a:ext cx="3380082" cy="3659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29" y="1362121"/>
            <a:ext cx="6076950" cy="609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169879" y="1362121"/>
            <a:ext cx="3735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부위별 운동을 할 시 운동 한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부위를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저장한다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629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일지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46783" y="5315933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파일을 바이트 스트림으로 읽어주기 위해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객체 생성하고 읽어서 토스트 메시지로 보여줌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68" y="1396096"/>
            <a:ext cx="4427832" cy="39526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8" y="1579988"/>
            <a:ext cx="4335020" cy="34963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6805903" y="5500733"/>
            <a:ext cx="36792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작성한 운동일지를 캘린더에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날짜 별로 저장</a:t>
            </a:r>
          </a:p>
        </p:txBody>
      </p:sp>
    </p:spTree>
    <p:extLst>
      <p:ext uri="{BB962C8B-B14F-4D97-AF65-F5344CB8AC3E}">
        <p14:creationId xmlns:p14="http://schemas.microsoft.com/office/powerpoint/2010/main" val="15812434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4885391-EADF-4941-8E7E-636866F741AB}"/>
              </a:ext>
            </a:extLst>
          </p:cNvPr>
          <p:cNvSpPr/>
          <p:nvPr/>
        </p:nvSpPr>
        <p:spPr>
          <a:xfrm>
            <a:off x="2898371" y="2837498"/>
            <a:ext cx="6395258" cy="1097280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E3CC-5C97-46A4-A1E5-9ECA916411A4}"/>
              </a:ext>
            </a:extLst>
          </p:cNvPr>
          <p:cNvSpPr txBox="1"/>
          <p:nvPr/>
        </p:nvSpPr>
        <p:spPr>
          <a:xfrm>
            <a:off x="4244246" y="3075057"/>
            <a:ext cx="370351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Thank You ;D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3E3CC-5C97-46A4-A1E5-9ECA916411A4}"/>
              </a:ext>
            </a:extLst>
          </p:cNvPr>
          <p:cNvSpPr txBox="1"/>
          <p:nvPr/>
        </p:nvSpPr>
        <p:spPr>
          <a:xfrm>
            <a:off x="417741" y="408847"/>
            <a:ext cx="9893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UI/UX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109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381553" y="2493277"/>
            <a:ext cx="406579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피트니스 센터를 가거나 운동기구 없이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간단하게 운동 가능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고화질 동영상을 통해 근력운동을 자세하게 알려준다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부위별 트레이닝 기능이 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769255" y="1726058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35835" y="1675258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417254" y="5281593"/>
            <a:ext cx="403009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친구들간의 운동 기록을 공유 할 수 없다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769255" y="454828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35835" y="4497481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약점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03A26B-75AF-4033-912A-FBA8B22FE398}"/>
              </a:ext>
            </a:extLst>
          </p:cNvPr>
          <p:cNvSpPr/>
          <p:nvPr/>
        </p:nvSpPr>
        <p:spPr>
          <a:xfrm>
            <a:off x="3247033" y="571100"/>
            <a:ext cx="3267754" cy="33855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adidas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Training by </a:t>
            </a:r>
            <a:r>
              <a:rPr lang="en-US" altLang="ko-KR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Runtastic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1373245" y="5459058"/>
            <a:ext cx="363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adidas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Training by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Runtastic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1" y="190159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079730" y="2250615"/>
            <a:ext cx="38506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근력운동 종류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순서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부위별 개별 트레이닝 기능 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67431" y="148339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34011" y="1432596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기본 기능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079730" y="4660462"/>
            <a:ext cx="38506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운동 정보 공유 기능 추가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67431" y="3893243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34011" y="3842443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보완 사항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29505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2854</Words>
  <Application>Microsoft Office PowerPoint</Application>
  <PresentationFormat>와이드스크린</PresentationFormat>
  <Paragraphs>572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6" baseType="lpstr">
      <vt:lpstr>맑은 고딕</vt:lpstr>
      <vt:lpstr>210 맨발의청춘 R</vt:lpstr>
      <vt:lpstr>210 맨발의청춘 B</vt:lpstr>
      <vt:lpstr>210 맨발의청춘 L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UI/UX 황주호</dc:title>
  <dc:creator/>
  <cp:keywords>1560058</cp:keywords>
  <dc:description/>
  <cp:lastModifiedBy/>
  <cp:revision>1</cp:revision>
  <dcterms:created xsi:type="dcterms:W3CDTF">2019-04-23T11:54:54Z</dcterms:created>
  <dcterms:modified xsi:type="dcterms:W3CDTF">2019-12-13T01:34:22Z</dcterms:modified>
  <cp:category>1560058, 1560050, 1560008, 1560057</cp:category>
  <cp:contentStatus/>
</cp:coreProperties>
</file>